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4"/>
  </p:notesMasterIdLst>
  <p:handoutMasterIdLst>
    <p:handoutMasterId r:id="rId35"/>
  </p:handoutMasterIdLst>
  <p:sldIdLst>
    <p:sldId id="259" r:id="rId2"/>
    <p:sldId id="285" r:id="rId3"/>
    <p:sldId id="260" r:id="rId4"/>
    <p:sldId id="261" r:id="rId5"/>
    <p:sldId id="262" r:id="rId6"/>
    <p:sldId id="263" r:id="rId7"/>
    <p:sldId id="264" r:id="rId8"/>
    <p:sldId id="286" r:id="rId9"/>
    <p:sldId id="287" r:id="rId10"/>
    <p:sldId id="270" r:id="rId11"/>
    <p:sldId id="265" r:id="rId12"/>
    <p:sldId id="289" r:id="rId13"/>
    <p:sldId id="288" r:id="rId14"/>
    <p:sldId id="266" r:id="rId15"/>
    <p:sldId id="276" r:id="rId16"/>
    <p:sldId id="290" r:id="rId17"/>
    <p:sldId id="301" r:id="rId18"/>
    <p:sldId id="293" r:id="rId19"/>
    <p:sldId id="292" r:id="rId20"/>
    <p:sldId id="295" r:id="rId21"/>
    <p:sldId id="294" r:id="rId22"/>
    <p:sldId id="296" r:id="rId23"/>
    <p:sldId id="297" r:id="rId24"/>
    <p:sldId id="298" r:id="rId25"/>
    <p:sldId id="299" r:id="rId26"/>
    <p:sldId id="300" r:id="rId27"/>
    <p:sldId id="280" r:id="rId28"/>
    <p:sldId id="302" r:id="rId29"/>
    <p:sldId id="305" r:id="rId30"/>
    <p:sldId id="303" r:id="rId31"/>
    <p:sldId id="304" r:id="rId32"/>
    <p:sldId id="282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1D6835-84FD-AD44-98C9-165813DA9FBF}">
          <p14:sldIdLst>
            <p14:sldId id="259"/>
            <p14:sldId id="285"/>
            <p14:sldId id="260"/>
            <p14:sldId id="261"/>
            <p14:sldId id="262"/>
            <p14:sldId id="263"/>
            <p14:sldId id="264"/>
            <p14:sldId id="286"/>
            <p14:sldId id="287"/>
            <p14:sldId id="270"/>
            <p14:sldId id="265"/>
            <p14:sldId id="289"/>
            <p14:sldId id="288"/>
            <p14:sldId id="266"/>
            <p14:sldId id="276"/>
            <p14:sldId id="290"/>
            <p14:sldId id="301"/>
            <p14:sldId id="293"/>
            <p14:sldId id="292"/>
            <p14:sldId id="295"/>
            <p14:sldId id="294"/>
            <p14:sldId id="296"/>
            <p14:sldId id="297"/>
            <p14:sldId id="298"/>
            <p14:sldId id="299"/>
            <p14:sldId id="300"/>
            <p14:sldId id="280"/>
            <p14:sldId id="302"/>
            <p14:sldId id="305"/>
            <p14:sldId id="303"/>
            <p14:sldId id="304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79" autoAdjust="0"/>
    <p:restoredTop sz="94660"/>
  </p:normalViewPr>
  <p:slideViewPr>
    <p:cSldViewPr snapToGrid="0">
      <p:cViewPr>
        <p:scale>
          <a:sx n="114" d="100"/>
          <a:sy n="114" d="100"/>
        </p:scale>
        <p:origin x="10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microsoft.com/office/2007/relationships/hdphoto" Target="../media/hdphoto1.wdp"/><Relationship Id="rId21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478" y="4036741"/>
            <a:ext cx="8864447" cy="1511268"/>
          </a:xfrm>
        </p:spPr>
        <p:txBody>
          <a:bodyPr/>
          <a:lstStyle/>
          <a:p>
            <a:r>
              <a:rPr lang="en-US" sz="3600" dirty="0"/>
              <a:t>Sub-millisecond </a:t>
            </a:r>
            <a:r>
              <a:rPr lang="en-US" sz="3600" dirty="0" err="1"/>
              <a:t>Stateful</a:t>
            </a:r>
            <a:r>
              <a:rPr lang="en-US" sz="3600" dirty="0"/>
              <a:t> Stream Querying over Fast-evolving </a:t>
            </a:r>
            <a:r>
              <a:rPr lang="en-US" sz="3600" dirty="0" smtClean="0"/>
              <a:t>Linked </a:t>
            </a:r>
            <a:r>
              <a:rPr lang="en-US" sz="3600" dirty="0"/>
              <a:t>Data 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79553" y="5737201"/>
            <a:ext cx="5820358" cy="468179"/>
          </a:xfrm>
        </p:spPr>
        <p:txBody>
          <a:bodyPr/>
          <a:lstStyle/>
          <a:p>
            <a:r>
              <a:rPr lang="zh-CN" altLang="en-US" dirty="0" smtClean="0"/>
              <a:t>郝莉民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79553" y="6210682"/>
            <a:ext cx="4159250" cy="499004"/>
          </a:xfrm>
        </p:spPr>
        <p:txBody>
          <a:bodyPr/>
          <a:lstStyle/>
          <a:p>
            <a:r>
              <a:rPr lang="en-US" altLang="zh-CN" dirty="0" smtClean="0"/>
              <a:t>2019-05-24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Conventional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Paper’s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Implementation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Wukong+S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89" y="2017090"/>
            <a:ext cx="7457632" cy="31264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37123" y="5612130"/>
            <a:ext cx="4685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latin typeface="Times New Roman" charset="0"/>
                <a:ea typeface="Times New Roman" charset="0"/>
                <a:cs typeface="Times New Roman" charset="0"/>
              </a:rPr>
              <a:t>Wukong+S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integrated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66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Wukong+S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37123" y="6103620"/>
            <a:ext cx="4685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latin typeface="Times New Roman" charset="0"/>
                <a:ea typeface="Times New Roman" charset="0"/>
                <a:cs typeface="Times New Roman" charset="0"/>
              </a:rPr>
              <a:t>Wukong+S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integrated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4" y="1781239"/>
            <a:ext cx="7749540" cy="43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Wukong+S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approach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5800" y="2148840"/>
            <a:ext cx="6857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1.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Hybrid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store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(timing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timeless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data)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3118552"/>
            <a:ext cx="7475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2.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efficient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stream index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with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locality-aware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partitioning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85800" y="4744713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3.</a:t>
            </a:r>
            <a:r>
              <a:rPr lang="zh-CN" altLang="en-US" sz="2800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b="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Consistent</a:t>
            </a:r>
            <a:r>
              <a:rPr lang="en-US" sz="2800" b="0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Query with High Memory Efficiency </a:t>
            </a:r>
            <a:endParaRPr lang="en-US" sz="2800" b="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1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Wukong+S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445301" y="2086194"/>
            <a:ext cx="5424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1.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Stateful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Stream query is </a:t>
            </a:r>
            <a:r>
              <a:rPr lang="en-US" altLang="zh-CN" sz="2800" dirty="0" err="1" smtClean="0">
                <a:latin typeface="Times New Roman" charset="0"/>
                <a:ea typeface="Times New Roman" charset="0"/>
                <a:cs typeface="Times New Roman" charset="0"/>
              </a:rPr>
              <a:t>stateful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5301" y="3009286"/>
            <a:ext cx="56653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2.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Sharing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among concurrent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queries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streaming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stored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3439" y="4363265"/>
            <a:ext cx="8169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3.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Partial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data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stream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usually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touches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small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3439" y="5422896"/>
            <a:ext cx="57102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4.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Latency-oriented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first-class citizen </a:t>
            </a:r>
          </a:p>
          <a:p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0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Conventional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Paper’s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Implementation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586" y="787122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ea typeface="Times New Roman" charset="0"/>
                <a:cs typeface="Times New Roman" charset="0"/>
              </a:rPr>
              <a:t>Wukong+S</a:t>
            </a:r>
            <a:r>
              <a:rPr lang="zh-CN" altLang="en-US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ea typeface="Times New Roman" charset="0"/>
                <a:cs typeface="Times New Roman" charset="0"/>
              </a:rPr>
              <a:t>Architecture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771650"/>
            <a:ext cx="7327900" cy="3314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18" y="5211668"/>
            <a:ext cx="9054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Adapter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roup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tuples by individual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timestamps 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indicate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timing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timeless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data.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9918" y="5737096"/>
            <a:ext cx="76754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Dispatcher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artition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and dispatch the tuples in a batch to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multiple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nodes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918" y="6260316"/>
            <a:ext cx="79166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Injector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nsert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the batches received from Dispatchers into the hybrid </a:t>
            </a:r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Store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586" y="787122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ea typeface="Times New Roman" charset="0"/>
                <a:cs typeface="Times New Roman" charset="0"/>
              </a:rPr>
              <a:t>Hybrid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Store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i="1" dirty="0"/>
              <a:t>c</a:t>
            </a:r>
            <a:r>
              <a:rPr lang="en-US" i="1" dirty="0"/>
              <a:t>ontinuous persistent store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253" y="1968512"/>
            <a:ext cx="7354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Wukong+S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inherits </a:t>
            </a:r>
            <a:r>
              <a:rPr lang="en-US" sz="28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Wukong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as 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the basic store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719254" y="2711710"/>
            <a:ext cx="7633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Stored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represented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28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directed 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graph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9253" y="3464089"/>
            <a:ext cx="7532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Key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vertex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id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(vid),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edge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id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800" dirty="0" err="1" smtClean="0">
                <a:latin typeface="Times New Roman" charset="0"/>
                <a:ea typeface="Times New Roman" charset="0"/>
                <a:cs typeface="Times New Roman" charset="0"/>
              </a:rPr>
              <a:t>eid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),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direction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(d)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46" y="3987309"/>
            <a:ext cx="4041698" cy="26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6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31" y="4143882"/>
            <a:ext cx="7597476" cy="2365762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719253" y="1958675"/>
            <a:ext cx="70022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Key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(vid,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err="1" smtClean="0">
                <a:latin typeface="Times New Roman" charset="0"/>
                <a:ea typeface="Times New Roman" charset="0"/>
                <a:cs typeface="Times New Roman" charset="0"/>
              </a:rPr>
              <a:t>eid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,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d)</a:t>
            </a:r>
          </a:p>
          <a:p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      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vertex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id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(vid),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edge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id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2800" dirty="0" err="1" smtClean="0">
                <a:latin typeface="Times New Roman" charset="0"/>
                <a:ea typeface="Times New Roman" charset="0"/>
                <a:cs typeface="Times New Roman" charset="0"/>
              </a:rPr>
              <a:t>eid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),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direction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(d)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897625" y="3494612"/>
            <a:ext cx="652711" cy="1025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23063" y="3002820"/>
            <a:ext cx="4562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provided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String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server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99586" y="787122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ea typeface="Times New Roman" charset="0"/>
                <a:cs typeface="Times New Roman" charset="0"/>
              </a:rPr>
              <a:t>Hybrid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Store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i="1" dirty="0"/>
              <a:t>c</a:t>
            </a:r>
            <a:r>
              <a:rPr lang="en-US" i="1" dirty="0"/>
              <a:t>ontinuous persistent store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315844" y="3828994"/>
            <a:ext cx="1215483" cy="2141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9586" y="3348034"/>
            <a:ext cx="2425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80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rop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timestamp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86" y="875239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ea typeface="Times New Roman" charset="0"/>
                <a:cs typeface="Times New Roman" charset="0"/>
              </a:rPr>
              <a:t>Hybrid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Store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i="1" dirty="0"/>
              <a:t>t</a:t>
            </a:r>
            <a:r>
              <a:rPr lang="en-US" i="1" dirty="0" smtClean="0"/>
              <a:t>ime-based </a:t>
            </a:r>
            <a:r>
              <a:rPr lang="en-US" i="1" dirty="0"/>
              <a:t>transient store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7267" y="186917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对于一部分瞬时的数据流，它能够支持快速垃圾收集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(GC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)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，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定期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扫除过期的瞬时</a:t>
            </a:r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数据。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37" y="2988527"/>
            <a:ext cx="7018704" cy="309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9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4024" y="1996068"/>
            <a:ext cx="86499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Title: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Sub-millisecond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Stateful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Stream Querying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over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Fast-evolving Linked Data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Author: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2400" dirty="0" err="1" smtClean="0">
                <a:latin typeface="Times New Roman" charset="0"/>
                <a:ea typeface="Times New Roman" charset="0"/>
                <a:cs typeface="Times New Roman" charset="0"/>
              </a:rPr>
              <a:t>Yunhao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Zhang,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Rong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Chen,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Haibo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Chen	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IPADS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Lab</a:t>
            </a:r>
          </a:p>
          <a:p>
            <a:pPr algn="ctr"/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Published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pPr algn="ctr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SOSP’17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, October 28, 2017, Shanghai, China </a:t>
            </a:r>
          </a:p>
          <a:p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86" y="875239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ea typeface="Times New Roman" charset="0"/>
                <a:cs typeface="Times New Roman" charset="0"/>
              </a:rPr>
              <a:t>Hybrid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Store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advantages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3024" y="3999714"/>
            <a:ext cx="80065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1.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在实时数据和永恒数据之间不存在互相干扰</a:t>
            </a:r>
            <a:r>
              <a:rPr lang="zh-CN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。</a:t>
            </a:r>
            <a:endParaRPr lang="en-US" altLang="zh-CN" sz="28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</a:endParaRPr>
          </a:p>
          <a:p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2.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</a:rPr>
              <a:t>由于设计数据存储分开来存储，我们可以针对不同的操作模式进行优化。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0654" y="2392480"/>
            <a:ext cx="64783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Timeless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-&gt;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continuous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persistent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store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Timing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-&gt;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time-based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transient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store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1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606" y="94214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Stream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Index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606" y="1817649"/>
            <a:ext cx="3054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Why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Stream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Index?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5606" y="2642188"/>
            <a:ext cx="61331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Continuous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needs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frequently access the latest steaming </a:t>
            </a:r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5606" y="3752412"/>
            <a:ext cx="72560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After the persistent store absorbs the streaming data, such small data will be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scattered over the entire persistent store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5606" y="5309157"/>
            <a:ext cx="8194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Continuous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persistent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store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needs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store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timestamp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4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606" y="94214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Stream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Index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606" y="1817649"/>
            <a:ext cx="4229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Example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no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stream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index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7" y="2642188"/>
            <a:ext cx="735330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47169" y="5309188"/>
            <a:ext cx="63090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retrieve all persons that like the tweet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T-15</a:t>
            </a:r>
          </a:p>
          <a:p>
            <a:pPr algn="ctr"/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from 0807 to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0811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[7|3|0]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606" y="94214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Stream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Index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773043"/>
            <a:ext cx="76051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tream index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in a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time-based </a:t>
            </a:r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order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Stream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Index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creates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and removes </a:t>
            </a:r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two sides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Each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stream index consists of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several entries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that have the same structure to the key in the persistent store. </a:t>
            </a: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difference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to the key in key/value store is the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pointer may locate to the middle of value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9582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606" y="94214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Stream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Index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606" y="1817649"/>
            <a:ext cx="3869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Example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stream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index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7" y="2642188"/>
            <a:ext cx="7353300" cy="266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47169" y="5309188"/>
            <a:ext cx="63090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retrieve all persons that like the tweet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T-15</a:t>
            </a:r>
          </a:p>
          <a:p>
            <a:pPr algn="ctr"/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from 0807 to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0811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[7|3|0]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3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850" y="886391"/>
            <a:ext cx="8372163" cy="57418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NimbusRomNo9L" charset="0"/>
              </a:rPr>
              <a:t>Consistent Query with High Memory Efficiency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9850" y="1767689"/>
            <a:ext cx="90101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streaming and stored data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is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shared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by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all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queries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850" y="2416241"/>
            <a:ext cx="85496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 stream batch will be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partitioned and inserted into multiple nodes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, it is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necessary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to make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streaming</a:t>
            </a:r>
          </a:p>
          <a:p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data visible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only when they have been </a:t>
            </a:r>
            <a:r>
              <a:rPr lang="en-US" sz="2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inserted at all 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 </a:t>
            </a:r>
            <a:r>
              <a:rPr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111</a:t>
            </a:r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nodes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5762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850" y="886391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NimbusRomNo9L" charset="0"/>
              </a:rPr>
              <a:t>VTS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8" y="1584454"/>
            <a:ext cx="6515100" cy="3644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9071" y="5453595"/>
            <a:ext cx="71813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首先每个服务器都有一个本地Local_VTS,用来标识本地服务器已经插入批次的位置。然后每个服务器将自己本地的Local_VTS发送给Master协调器Coordinator，协调器Coordinator维持一个Stable_VTS</a:t>
            </a:r>
            <a:r>
              <a:rPr lang="en-US" dirty="0" smtClean="0"/>
              <a:t>服务器用来保存全局信息</a:t>
            </a:r>
            <a:r>
              <a:rPr lang="zh-CN" altLang="en-US" dirty="0" smtClean="0"/>
              <a:t>，</a:t>
            </a:r>
            <a:r>
              <a:rPr lang="en-US" dirty="0" err="1" smtClean="0"/>
              <a:t>这个全局信息可以用来进行</a:t>
            </a:r>
            <a:r>
              <a:rPr lang="en-US" dirty="0" err="1"/>
              <a:t>Continous</a:t>
            </a:r>
            <a:r>
              <a:rPr lang="en-US" dirty="0"/>
              <a:t> </a:t>
            </a:r>
            <a:r>
              <a:rPr lang="en-US" altLang="zh-CN" dirty="0" err="1" smtClean="0"/>
              <a:t>q</a:t>
            </a:r>
            <a:r>
              <a:rPr lang="en-US" dirty="0" err="1" smtClean="0"/>
              <a:t>uery</a:t>
            </a:r>
            <a:r>
              <a:rPr lang="en-US" dirty="0" err="1"/>
              <a:t>操作</a:t>
            </a:r>
            <a:r>
              <a:rPr lang="en-US" dirty="0" smtClean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3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Conventional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Paper’s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Implementation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2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850" y="886391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NimbusRomNo9L" charset="0"/>
              </a:rPr>
              <a:t>Benchmarks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1803" y="1796457"/>
            <a:ext cx="76608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wo popular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RDF streaming benchmarks, </a:t>
            </a:r>
            <a:r>
              <a:rPr lang="en-US" sz="28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LSBench</a:t>
            </a:r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City-Bench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1803" y="2855823"/>
            <a:ext cx="84080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LSBench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models a typical social network which comprises 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streaming data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continuously generated from user activities and 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stored data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representing properties of the social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endParaRPr lang="en-US" altLang="zh-CN" sz="28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1441" y="4913021"/>
            <a:ext cx="78616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CityBench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simulates a smart city application, which con- ducts continuous queries over real-time </a:t>
            </a:r>
            <a:r>
              <a:rPr lang="en-US" sz="2800" dirty="0" err="1">
                <a:latin typeface="Times New Roman" charset="0"/>
                <a:ea typeface="Times New Roman" charset="0"/>
                <a:cs typeface="Times New Roman" charset="0"/>
              </a:rPr>
              <a:t>IoT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 data streams </a:t>
            </a:r>
          </a:p>
        </p:txBody>
      </p:sp>
    </p:spTree>
    <p:extLst>
      <p:ext uri="{BB962C8B-B14F-4D97-AF65-F5344CB8AC3E}">
        <p14:creationId xmlns:p14="http://schemas.microsoft.com/office/powerpoint/2010/main" val="199303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850" y="886391"/>
            <a:ext cx="8372163" cy="57418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LSBench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1" y="2211312"/>
            <a:ext cx="8202540" cy="3532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6" y="1506231"/>
            <a:ext cx="6735337" cy="52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Conventional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Paper’s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endParaRPr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Implementation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850" y="886391"/>
            <a:ext cx="8372163" cy="574183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CityBenc</a:t>
            </a:r>
            <a:r>
              <a:rPr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02" y="2077070"/>
            <a:ext cx="6997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0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850" y="886391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NimbusRomNo9L" charset="0"/>
              </a:rPr>
              <a:t>Paper</a:t>
            </a:r>
            <a:r>
              <a:rPr lang="zh-CN" altLang="en-US" dirty="0" smtClean="0">
                <a:latin typeface="NimbusRomNo9L" charset="0"/>
              </a:rPr>
              <a:t> </a:t>
            </a:r>
            <a:r>
              <a:rPr lang="en-US" altLang="zh-CN" dirty="0" smtClean="0">
                <a:latin typeface="NimbusRomNo9L" charset="0"/>
              </a:rPr>
              <a:t>2</a:t>
            </a:r>
            <a:r>
              <a:rPr lang="zh-CN" altLang="en-US" dirty="0" smtClean="0">
                <a:latin typeface="NimbusRomNo9L" charset="0"/>
              </a:rPr>
              <a:t> </a:t>
            </a:r>
            <a:r>
              <a:rPr lang="en-US" altLang="zh-CN" dirty="0" smtClean="0">
                <a:latin typeface="NimbusRomNo9L" charset="0"/>
              </a:rPr>
              <a:t>QR</a:t>
            </a:r>
            <a:r>
              <a:rPr lang="zh-CN" altLang="en-US" dirty="0" smtClean="0">
                <a:latin typeface="NimbusRomNo9L" charset="0"/>
              </a:rPr>
              <a:t> </a:t>
            </a:r>
            <a:r>
              <a:rPr lang="en-US" altLang="zh-CN" dirty="0" smtClean="0">
                <a:latin typeface="NimbusRomNo9L" charset="0"/>
              </a:rPr>
              <a:t>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60" y="1655955"/>
            <a:ext cx="5001941" cy="50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Thanks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Background</a:t>
            </a:r>
            <a:endParaRPr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Conventional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Paper’s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Implementation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20" y="2472526"/>
            <a:ext cx="2752656" cy="2752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7" y="3210744"/>
            <a:ext cx="2938504" cy="2938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-398" b="8756"/>
          <a:stretch/>
        </p:blipFill>
        <p:spPr>
          <a:xfrm>
            <a:off x="3654631" y="1879175"/>
            <a:ext cx="5006473" cy="3346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788" y="2281909"/>
            <a:ext cx="6357269" cy="38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29983" y="1812904"/>
            <a:ext cx="260178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Big</a:t>
            </a:r>
            <a:r>
              <a:rPr lang="zh-CN" alt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endParaRPr lang="en-US" altLang="zh-CN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517" y="2651760"/>
            <a:ext cx="4796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Real</a:t>
            </a:r>
            <a:r>
              <a:rPr lang="zh-CN" alt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streaming</a:t>
            </a:r>
            <a:r>
              <a:rPr lang="zh-CN" alt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342900" indent="-342900">
              <a:buAutoNum type="arabicPeriod"/>
            </a:pP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Vast</a:t>
            </a:r>
            <a:r>
              <a:rPr lang="zh-CN" alt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endParaRPr lang="en-US" sz="3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9350" y="4478335"/>
            <a:ext cx="8321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or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compute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big</a:t>
            </a:r>
            <a:r>
              <a:rPr lang="zh-CN" altLang="en-US" sz="4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4000" dirty="0" smtClean="0">
                <a:latin typeface="Times New Roman" charset="0"/>
                <a:ea typeface="Times New Roman" charset="0"/>
                <a:cs typeface="Times New Roman" charset="0"/>
              </a:rPr>
              <a:t>data?</a:t>
            </a:r>
            <a:endParaRPr lang="en-US" sz="4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6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ackground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Conventional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Paper’s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Approach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Implementation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94024" y="1888487"/>
            <a:ext cx="5864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1.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Stream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vs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tream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computation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024" y="2773622"/>
            <a:ext cx="83183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2.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Stateless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do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not consistently integrate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streaming data </a:t>
            </a:r>
          </a:p>
          <a:p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                 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or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do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not query the persistent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store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645" y="4067756"/>
            <a:ext cx="2857500" cy="2463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4024" y="3871025"/>
            <a:ext cx="3203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3.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Composite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Conventional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Composite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Weakness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218" y="1680210"/>
            <a:ext cx="738214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1.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Cross-system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cost: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data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transformation and transmission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</a:p>
          <a:p>
            <a:endParaRPr lang="en-US" dirty="0"/>
          </a:p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2.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Sub-optimal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plan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r>
              <a:rPr lang="zh-CN" altLang="en-US" dirty="0" smtClean="0"/>
              <a:t>      </a:t>
            </a:r>
            <a:r>
              <a:rPr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hange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query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plan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reduce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cross-system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cost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92" y="3817977"/>
            <a:ext cx="6070600" cy="179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218" y="5706903"/>
            <a:ext cx="88099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3.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Limited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scalability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A </a:t>
            </a:r>
            <a:r>
              <a:rPr lang="en-US" sz="2800" dirty="0">
                <a:latin typeface="Times New Roman" charset="0"/>
                <a:ea typeface="Times New Roman" charset="0"/>
                <a:cs typeface="Times New Roman" charset="0"/>
              </a:rPr>
              <a:t>continuous </a:t>
            </a:r>
            <a:r>
              <a:rPr 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quer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touches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small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streaming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stored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66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1362</TotalTime>
  <Words>769</Words>
  <Application>Microsoft Macintosh PowerPoint</Application>
  <PresentationFormat>On-screen Show (4:3)</PresentationFormat>
  <Paragraphs>169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</vt:lpstr>
      <vt:lpstr>Microsoft YaHei</vt:lpstr>
      <vt:lpstr>NimbusRomNo9L</vt:lpstr>
      <vt:lpstr>Times New Roman</vt:lpstr>
      <vt:lpstr>微软雅黑</vt:lpstr>
      <vt:lpstr>等线</vt:lpstr>
      <vt:lpstr>等线 Light</vt:lpstr>
      <vt:lpstr>Arial</vt:lpstr>
      <vt:lpstr>2016-VI主题-蓝</vt:lpstr>
      <vt:lpstr>Sub-millisecond Stateful Stream Querying over Fast-evolving Linked Data </vt:lpstr>
      <vt:lpstr>About Paper</vt:lpstr>
      <vt:lpstr>目录 Contents</vt:lpstr>
      <vt:lpstr>目录 Contents</vt:lpstr>
      <vt:lpstr>Background</vt:lpstr>
      <vt:lpstr>Background</vt:lpstr>
      <vt:lpstr>目录 Contents</vt:lpstr>
      <vt:lpstr>Conventional approaches</vt:lpstr>
      <vt:lpstr>Composite Design Weakness</vt:lpstr>
      <vt:lpstr>目录 Contents</vt:lpstr>
      <vt:lpstr>Wukong+S</vt:lpstr>
      <vt:lpstr>Wukong+S</vt:lpstr>
      <vt:lpstr>Wukong+S approach</vt:lpstr>
      <vt:lpstr>Wukong+S</vt:lpstr>
      <vt:lpstr>目录 Contents</vt:lpstr>
      <vt:lpstr>Wukong+S Architecture</vt:lpstr>
      <vt:lpstr>Hybrid Store (continuous persistent store) </vt:lpstr>
      <vt:lpstr>Hybrid Store (continuous persistent store) </vt:lpstr>
      <vt:lpstr>Hybrid Store (time-based transient store ) </vt:lpstr>
      <vt:lpstr>Hybrid Store advantages </vt:lpstr>
      <vt:lpstr>Stream Index</vt:lpstr>
      <vt:lpstr>Stream Index</vt:lpstr>
      <vt:lpstr>Stream Index</vt:lpstr>
      <vt:lpstr>Stream Index</vt:lpstr>
      <vt:lpstr>Consistent Query with High Memory Efficiency </vt:lpstr>
      <vt:lpstr>VTS</vt:lpstr>
      <vt:lpstr>目录 Contents</vt:lpstr>
      <vt:lpstr>Benchmarks</vt:lpstr>
      <vt:lpstr>LSBench</vt:lpstr>
      <vt:lpstr>CityBench</vt:lpstr>
      <vt:lpstr>Paper 2 QR Code</vt:lpstr>
      <vt:lpstr>Thanks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郝 莉民</cp:lastModifiedBy>
  <cp:revision>168</cp:revision>
  <dcterms:created xsi:type="dcterms:W3CDTF">2016-04-20T02:59:17Z</dcterms:created>
  <dcterms:modified xsi:type="dcterms:W3CDTF">2019-05-24T00:55:27Z</dcterms:modified>
</cp:coreProperties>
</file>